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Uncovering insights from 3,900 purchases to guide strategic business decisions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740569"/>
            <a:ext cx="3188613" cy="464106"/>
          </a:xfrm>
          <a:prstGeom prst="roundRect">
            <a:avLst>
              <a:gd name="adj" fmla="val 17874"/>
            </a:avLst>
          </a:prstGeom>
          <a:solidFill>
            <a:srgbClr val="321A2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873919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814626"/>
            <a:ext cx="259627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STRATEGIC RECOMMENDATIONS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303377"/>
            <a:ext cx="557260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Action Plan</a:t>
            </a:r>
            <a:endParaRPr lang="en-US" sz="4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359462"/>
            <a:ext cx="6451163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10853" y="35937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110853" y="4084796"/>
            <a:ext cx="59575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Promote exclusive benefits to convert 2,518 repeat buyers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59462"/>
            <a:ext cx="6451163" cy="9875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62017" y="35937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562017" y="4084796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Reward system to move returning customers to loyal segment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121712"/>
            <a:ext cx="6451163" cy="9875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10853" y="63560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110853" y="6847046"/>
            <a:ext cx="59575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 on young adults and express shipping users</a:t>
            </a:r>
            <a:endParaRPr lang="en-US" sz="19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121712"/>
            <a:ext cx="6451163" cy="98750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62017" y="63560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Positioning</a:t>
            </a:r>
            <a:endParaRPr lang="en-US" sz="2150" dirty="0"/>
          </a:p>
        </p:txBody>
      </p:sp>
      <p:sp>
        <p:nvSpPr>
          <p:cNvPr id="17" name="Text 10"/>
          <p:cNvSpPr/>
          <p:nvPr/>
        </p:nvSpPr>
        <p:spPr>
          <a:xfrm>
            <a:off x="7562017" y="6847046"/>
            <a:ext cx="595753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Highlight top-rated items: gloves, sandals, boots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902738"/>
            <a:ext cx="2200989" cy="464106"/>
          </a:xfrm>
          <a:prstGeom prst="roundRect">
            <a:avLst>
              <a:gd name="adj" fmla="val 17874"/>
            </a:avLst>
          </a:prstGeom>
          <a:solidFill>
            <a:srgbClr val="321A2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2036088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1976795"/>
            <a:ext cx="160865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DATASET OVERVIEW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246554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Foundation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864037" y="3644979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3,900</a:t>
            </a:r>
            <a:endParaRPr lang="en-US" sz="6400" dirty="0"/>
          </a:p>
        </p:txBody>
      </p:sp>
      <p:sp>
        <p:nvSpPr>
          <p:cNvPr id="7" name="Text 4"/>
          <p:cNvSpPr/>
          <p:nvPr/>
        </p:nvSpPr>
        <p:spPr>
          <a:xfrm>
            <a:off x="989409" y="47680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864037" y="5259110"/>
            <a:ext cx="29940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Transactions analyzed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166711" y="3644979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18</a:t>
            </a:r>
            <a:endParaRPr lang="en-US" sz="6400" dirty="0"/>
          </a:p>
        </p:txBody>
      </p:sp>
      <p:sp>
        <p:nvSpPr>
          <p:cNvPr id="10" name="Text 7"/>
          <p:cNvSpPr/>
          <p:nvPr/>
        </p:nvSpPr>
        <p:spPr>
          <a:xfrm>
            <a:off x="4292203" y="47680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4166711" y="5259110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Features per customer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469505" y="3644979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50</a:t>
            </a:r>
            <a:endParaRPr lang="en-US" sz="6400" dirty="0"/>
          </a:p>
        </p:txBody>
      </p:sp>
      <p:sp>
        <p:nvSpPr>
          <p:cNvPr id="13" name="Text 10"/>
          <p:cNvSpPr/>
          <p:nvPr/>
        </p:nvSpPr>
        <p:spPr>
          <a:xfrm>
            <a:off x="7594878" y="47680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469505" y="5259110"/>
            <a:ext cx="29940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Geographic coverage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772180" y="3644979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$59.76</a:t>
            </a:r>
            <a:endParaRPr lang="en-US" sz="6400" dirty="0"/>
          </a:p>
        </p:txBody>
      </p:sp>
      <p:sp>
        <p:nvSpPr>
          <p:cNvPr id="16" name="Text 13"/>
          <p:cNvSpPr/>
          <p:nvPr/>
        </p:nvSpPr>
        <p:spPr>
          <a:xfrm>
            <a:off x="10897672" y="47680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Avg Purchase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10772180" y="5259110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 transaction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864037" y="59318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features: demographics, purchase details, shopping behavior, and review ratings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46459" y="1129308"/>
            <a:ext cx="1441013" cy="297537"/>
          </a:xfrm>
          <a:prstGeom prst="roundRect">
            <a:avLst>
              <a:gd name="adj" fmla="val 19033"/>
            </a:avLst>
          </a:prstGeom>
          <a:noFill/>
          <a:ln w="7620">
            <a:solidFill>
              <a:srgbClr val="A95B95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55163" y="1210628"/>
            <a:ext cx="134779" cy="1347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57331" y="1187410"/>
            <a:ext cx="1021437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 ANALYSIS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146459" y="1472803"/>
            <a:ext cx="5226606" cy="468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Preparation &amp; Cleaning</a:t>
            </a:r>
            <a:endParaRPr lang="en-US" sz="2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459" y="2743914"/>
            <a:ext cx="6575346" cy="37259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0666" y="2242899"/>
            <a:ext cx="168473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9140666" y="2506385"/>
            <a:ext cx="3350657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5"/>
          <p:cNvSpPr/>
          <p:nvPr/>
        </p:nvSpPr>
        <p:spPr>
          <a:xfrm>
            <a:off x="9140666" y="2636282"/>
            <a:ext cx="1872615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Loading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9140666" y="2985373"/>
            <a:ext cx="3350657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Imported dataset, explored structure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9140666" y="3453646"/>
            <a:ext cx="168473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9140666" y="3717131"/>
            <a:ext cx="3350657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Text 9"/>
          <p:cNvSpPr/>
          <p:nvPr/>
        </p:nvSpPr>
        <p:spPr>
          <a:xfrm>
            <a:off x="9140666" y="3847028"/>
            <a:ext cx="1872615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Missing Data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9140666" y="4196120"/>
            <a:ext cx="3350657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Imputed 37 review ratings by category median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9140666" y="4664393"/>
            <a:ext cx="168473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9140666" y="4927878"/>
            <a:ext cx="3350657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7" name="Text 13"/>
          <p:cNvSpPr/>
          <p:nvPr/>
        </p:nvSpPr>
        <p:spPr>
          <a:xfrm>
            <a:off x="9140666" y="5057775"/>
            <a:ext cx="1872615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Engineering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9140666" y="5406866"/>
            <a:ext cx="3350657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Created age groups, purchase frequency metrics</a:t>
            </a:r>
            <a:endParaRPr lang="en-US" sz="1300" dirty="0"/>
          </a:p>
        </p:txBody>
      </p:sp>
      <p:sp>
        <p:nvSpPr>
          <p:cNvPr id="19" name="Text 15"/>
          <p:cNvSpPr/>
          <p:nvPr/>
        </p:nvSpPr>
        <p:spPr>
          <a:xfrm>
            <a:off x="9140666" y="5875139"/>
            <a:ext cx="168473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300" dirty="0"/>
          </a:p>
        </p:txBody>
      </p:sp>
      <p:sp>
        <p:nvSpPr>
          <p:cNvPr id="20" name="Shape 16"/>
          <p:cNvSpPr/>
          <p:nvPr/>
        </p:nvSpPr>
        <p:spPr>
          <a:xfrm>
            <a:off x="9140666" y="6138624"/>
            <a:ext cx="3350657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1" name="Text 17"/>
          <p:cNvSpPr/>
          <p:nvPr/>
        </p:nvSpPr>
        <p:spPr>
          <a:xfrm>
            <a:off x="9140666" y="6268522"/>
            <a:ext cx="1906191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Integration</a:t>
            </a:r>
            <a:endParaRPr lang="en-US" sz="1450" dirty="0"/>
          </a:p>
        </p:txBody>
      </p:sp>
      <p:sp>
        <p:nvSpPr>
          <p:cNvPr id="22" name="Text 18"/>
          <p:cNvSpPr/>
          <p:nvPr/>
        </p:nvSpPr>
        <p:spPr>
          <a:xfrm>
            <a:off x="9140666" y="6617613"/>
            <a:ext cx="3350657" cy="226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Loaded cleaned data into PostgreSQL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738545"/>
            <a:ext cx="1705213" cy="464106"/>
          </a:xfrm>
          <a:prstGeom prst="roundRect">
            <a:avLst>
              <a:gd name="adj" fmla="val 17874"/>
            </a:avLst>
          </a:prstGeom>
          <a:solidFill>
            <a:srgbClr val="321A2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2150" y="871895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8259" y="812602"/>
            <a:ext cx="111287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SQL INSIGHTS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30135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Revenue by Gender</a:t>
            </a:r>
            <a:endParaRPr lang="en-US" sz="4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35091"/>
            <a:ext cx="8175665" cy="430089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079319" y="6966466"/>
            <a:ext cx="246817" cy="246817"/>
          </a:xfrm>
          <a:prstGeom prst="roundRect">
            <a:avLst>
              <a:gd name="adj" fmla="val 7410"/>
            </a:avLst>
          </a:prstGeom>
          <a:solidFill>
            <a:srgbClr val="3C2035"/>
          </a:solidFill>
          <a:ln/>
        </p:spPr>
      </p:sp>
      <p:sp>
        <p:nvSpPr>
          <p:cNvPr id="8" name="Text 4"/>
          <p:cNvSpPr/>
          <p:nvPr/>
        </p:nvSpPr>
        <p:spPr>
          <a:xfrm>
            <a:off x="4387096" y="6966466"/>
            <a:ext cx="488513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5028009" y="6966466"/>
            <a:ext cx="246817" cy="246817"/>
          </a:xfrm>
          <a:prstGeom prst="roundRect">
            <a:avLst>
              <a:gd name="adj" fmla="val 7410"/>
            </a:avLst>
          </a:prstGeom>
          <a:solidFill>
            <a:srgbClr val="B36DA1"/>
          </a:solidFill>
          <a:ln/>
        </p:spPr>
      </p:sp>
      <p:sp>
        <p:nvSpPr>
          <p:cNvPr id="10" name="Text 6"/>
          <p:cNvSpPr/>
          <p:nvPr/>
        </p:nvSpPr>
        <p:spPr>
          <a:xfrm>
            <a:off x="5335786" y="6966466"/>
            <a:ext cx="723186" cy="246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Female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9649539" y="2865358"/>
            <a:ext cx="41243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Male Customers Drive Revenue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649539" y="3797975"/>
            <a:ext cx="412432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 customers generate 68% of total revenue despite representing 68% of customer base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9649539" y="5205293"/>
            <a:ext cx="41243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Total Revenue: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$233,081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9649539" y="5822513"/>
            <a:ext cx="412432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Understanding gender-based purchasing patterns enables targeted marketing strategies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59424"/>
            <a:ext cx="66835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 Performing Products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3238976"/>
            <a:ext cx="1736527" cy="17365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84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Gloves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775127"/>
            <a:ext cx="29940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Highest rated: 3.86 stars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11" y="3238976"/>
            <a:ext cx="1736527" cy="17365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711" y="5284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Sandals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66711" y="5775127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Second best: 3.84 stars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05" y="3238976"/>
            <a:ext cx="1736527" cy="17365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505" y="5284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Boots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469505" y="5775127"/>
            <a:ext cx="299406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 performer: 3.82 stars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180" y="3238976"/>
            <a:ext cx="1736527" cy="17365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2180" y="5284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Hat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772180" y="5775127"/>
            <a:ext cx="29941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Customer favorite: 3.80 stars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89936" y="927021"/>
            <a:ext cx="6836212" cy="536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Segmentation Insights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1389936" y="1860471"/>
            <a:ext cx="3841313" cy="1508046"/>
          </a:xfrm>
          <a:prstGeom prst="roundRect">
            <a:avLst>
              <a:gd name="adj" fmla="val 538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90675" y="2061210"/>
            <a:ext cx="21468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Loyal Customers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590675" y="2480667"/>
            <a:ext cx="343983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3,116 customers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590675" y="2892266"/>
            <a:ext cx="343983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80% of customer base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1389936" y="3519726"/>
            <a:ext cx="3841313" cy="1508046"/>
          </a:xfrm>
          <a:prstGeom prst="roundRect">
            <a:avLst>
              <a:gd name="adj" fmla="val 538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90675" y="3720465"/>
            <a:ext cx="21468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Returning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590675" y="4139922"/>
            <a:ext cx="343983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701 customers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590675" y="4551521"/>
            <a:ext cx="343983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18% showing repeat behavior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1389936" y="5178981"/>
            <a:ext cx="3841313" cy="1508046"/>
          </a:xfrm>
          <a:prstGeom prst="roundRect">
            <a:avLst>
              <a:gd name="adj" fmla="val 538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90675" y="5379720"/>
            <a:ext cx="21468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New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590675" y="5799177"/>
            <a:ext cx="343983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83 customers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590675" y="6210776"/>
            <a:ext cx="3439835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2% first-time buyers</a:t>
            </a:r>
            <a:endParaRPr lang="en-US" sz="15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0118" y="2138005"/>
            <a:ext cx="7537847" cy="4271367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389936" y="7027069"/>
            <a:ext cx="11850529" cy="275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 loyal customer base presents opportunity for subscription conversion and retention programs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730925"/>
            <a:ext cx="2299216" cy="479346"/>
          </a:xfrm>
          <a:prstGeom prst="roundRect">
            <a:avLst>
              <a:gd name="adj" fmla="val 17306"/>
            </a:avLst>
          </a:prstGeom>
          <a:noFill/>
          <a:ln w="7620">
            <a:solidFill>
              <a:srgbClr val="A95B95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9770" y="871895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15879" y="812602"/>
            <a:ext cx="169164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AGE DEMOGRAPHICS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308973"/>
            <a:ext cx="630555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Revenue by Age Group</a:t>
            </a:r>
            <a:endParaRPr lang="en-US" sz="4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42711"/>
            <a:ext cx="8175665" cy="45783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49539" y="3550563"/>
            <a:ext cx="28842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Balanced Distribution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649539" y="4140279"/>
            <a:ext cx="412432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Young adults lead revenue generation at $62K, but all age groups contribute relatively evenly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649539" y="5547598"/>
            <a:ext cx="41243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Opportunity for age-specific marketing campaigns and product positioning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99141" y="825817"/>
            <a:ext cx="5574506" cy="508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Subscription Status Analysis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338393" y="2796183"/>
            <a:ext cx="2252424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27%</a:t>
            </a:r>
            <a:endParaRPr lang="en-US" sz="3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220" y="1651754"/>
            <a:ext cx="2746891" cy="27468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47217" y="4580096"/>
            <a:ext cx="203477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Subscribers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99141" y="4915853"/>
            <a:ext cx="5531048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1,053 customers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039225" y="2796183"/>
            <a:ext cx="2252424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73%</a:t>
            </a:r>
            <a:endParaRPr lang="en-US" sz="3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51" y="1651754"/>
            <a:ext cx="2746891" cy="27468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48167" y="4580096"/>
            <a:ext cx="203477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Non-Subscribers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399973" y="4915853"/>
            <a:ext cx="5531168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2,847 customers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699141" y="5374719"/>
            <a:ext cx="2034778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Findings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699141" y="5832753"/>
            <a:ext cx="11231999" cy="1020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Subscribers: $59.49 avg spend, $62,645 total revenue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Non-subscribers: $59.87 avg spend, $170,436 total revenue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958 repeat buyers (&gt;5 purchases) are subscribers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2,518 repeat buyers remain unsubscribed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699141" y="7006215"/>
            <a:ext cx="11231999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Opportunity: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Convert repeat buyers to subscription model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44686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Power BI Dashboard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037" y="5502950"/>
            <a:ext cx="493752" cy="4937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6399" y="5587722"/>
            <a:ext cx="302335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Performance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666399" y="6078736"/>
            <a:ext cx="329267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Clothing leads with $100K revenue and 1,800 sales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682" y="5502950"/>
            <a:ext cx="493752" cy="4937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70044" y="55877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Metrics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6070044" y="6078736"/>
            <a:ext cx="329267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3.75 average rating across all products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1328" y="5502950"/>
            <a:ext cx="493752" cy="4937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73690" y="55877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Filters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0473690" y="6078736"/>
            <a:ext cx="329267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Slice by subscription, gender, category, shipping type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2026-01-31T16:45:28Z</dcterms:created>
  <dcterms:modified xsi:type="dcterms:W3CDTF">2026-01-31T16:45:28Z</dcterms:modified>
</cp:coreProperties>
</file>